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Titillium Web"/>
      <p:regular r:id="rId43"/>
      <p:bold r:id="rId44"/>
      <p:italic r:id="rId45"/>
      <p:boldItalic r:id="rId46"/>
    </p:embeddedFont>
    <p:embeddedFont>
      <p:font typeface="Titillium Web ExtraLight"/>
      <p:regular r:id="rId47"/>
      <p:bold r:id="rId48"/>
      <p:italic r:id="rId49"/>
      <p:boldItalic r:id="rId50"/>
    </p:embeddedFont>
    <p:embeddedFont>
      <p:font typeface="Titillium Web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TitilliumWeb-bold.fntdata"/><Relationship Id="rId43" Type="http://schemas.openxmlformats.org/officeDocument/2006/relationships/font" Target="fonts/TitilliumWeb-regular.fntdata"/><Relationship Id="rId46" Type="http://schemas.openxmlformats.org/officeDocument/2006/relationships/font" Target="fonts/TitilliumWeb-boldItalic.fntdata"/><Relationship Id="rId45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ExtraLight-bold.fntdata"/><Relationship Id="rId47" Type="http://schemas.openxmlformats.org/officeDocument/2006/relationships/font" Target="fonts/TitilliumWebExtraLight-regular.fntdata"/><Relationship Id="rId49" Type="http://schemas.openxmlformats.org/officeDocument/2006/relationships/font" Target="fonts/TitilliumWeb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itilliumWebLight-regular.fntdata"/><Relationship Id="rId50" Type="http://schemas.openxmlformats.org/officeDocument/2006/relationships/font" Target="fonts/TitilliumWebExtraLight-boldItalic.fntdata"/><Relationship Id="rId53" Type="http://schemas.openxmlformats.org/officeDocument/2006/relationships/font" Target="fonts/TitilliumWebLight-italic.fntdata"/><Relationship Id="rId52" Type="http://schemas.openxmlformats.org/officeDocument/2006/relationships/font" Target="fonts/TitilliumWeb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TitilliumWeb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6468bd9a1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46468bd9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49fb3b08b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49fb3b08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49fb3b08b4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49fb3b08b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49fb3b08b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49fb3b08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9fb3b08b4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9fb3b08b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it may depend from initial values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9fb3b08b4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9fb3b08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49fb3b08b4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49fb3b08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38b9697d3_0_9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e38b9697d3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38b9697d3_0_9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e38b9697d3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9fb3b08b4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9fb3b08b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610dadfe5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610dadf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38b9697d3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38b9697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e38b9697d3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e38b9697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9fb3b08b4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9fb3b08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38b9697d3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38b9697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38b9697d3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38b9697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: sum(a^2) and a@a.T requires to make sure the a is row-vector - see sample at the end of lesson_6_part_1_Linear_Regression_Multi_Features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38b9697d3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38b9697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e38b9697d3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e38b9697d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610dadfe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610dadf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38b9697d3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38b9697d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38b9697d3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38b9697d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644ae1791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644ae179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: Linear regression may bring worse results comparing with KNN but it contains just 2 params that allows to predict unseen data and thus works faster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38b9697d3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38b9697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38b9697d3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38b9697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e38b9697d3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e38b9697d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38b9697d3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38b9697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e38b9697d3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e38b9697d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94bf733f1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94bf733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38b9697d3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38b9697d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e38b9697d3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e38b9697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e38b9697d3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e38b9697d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a74d1d605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a74d1d6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9df3109e1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9df3109e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a74d1d605_0_8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a74d1d605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a74d1d605_0_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a74d1d605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a74d1d605_0_9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a74d1d605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9df3109e1_2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9df3109e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coursera.org/learn/machine-learning/" TargetMode="External"/><Relationship Id="rId4" Type="http://schemas.openxmlformats.org/officeDocument/2006/relationships/hyperlink" Target="https://www.coursera.org/learn/python-machine-learning" TargetMode="External"/><Relationship Id="rId5" Type="http://schemas.openxmlformats.org/officeDocument/2006/relationships/hyperlink" Target="https://www.youtube.com/watch?v=zPG4NjIkCjc" TargetMode="External"/><Relationship Id="rId6" Type="http://schemas.openxmlformats.org/officeDocument/2006/relationships/hyperlink" Target="https://www.youtube.com/watch?v=JvS2triCgOY" TargetMode="External"/><Relationship Id="rId7" Type="http://schemas.openxmlformats.org/officeDocument/2006/relationships/hyperlink" Target="https://scikit-learn.org/stable/modules/generated/sklearn.datasets.load_diabetes.html" TargetMode="External"/><Relationship Id="rId8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title"/>
          </p:nvPr>
        </p:nvSpPr>
        <p:spPr>
          <a:xfrm>
            <a:off x="562450" y="0"/>
            <a:ext cx="7686000" cy="7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Science Camp 2021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0" name="Google Shape;780;p1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15"/>
          <p:cNvSpPr txBox="1"/>
          <p:nvPr/>
        </p:nvSpPr>
        <p:spPr>
          <a:xfrm>
            <a:off x="562450" y="1357650"/>
            <a:ext cx="48015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Linear regression</a:t>
            </a:r>
            <a:endParaRPr sz="4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82" name="Google Shape;782;p15"/>
          <p:cNvGrpSpPr/>
          <p:nvPr/>
        </p:nvGrpSpPr>
        <p:grpSpPr>
          <a:xfrm>
            <a:off x="5809298" y="1321850"/>
            <a:ext cx="2731500" cy="2549200"/>
            <a:chOff x="5420475" y="1321850"/>
            <a:chExt cx="2731500" cy="2549200"/>
          </a:xfrm>
        </p:grpSpPr>
        <p:sp>
          <p:nvSpPr>
            <p:cNvPr id="783" name="Google Shape;783;p15"/>
            <p:cNvSpPr/>
            <p:nvPr/>
          </p:nvSpPr>
          <p:spPr>
            <a:xfrm rot="-1783380">
              <a:off x="6622335" y="2672158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4" name="Google Shape;784;p15"/>
            <p:cNvSpPr/>
            <p:nvPr/>
          </p:nvSpPr>
          <p:spPr>
            <a:xfrm rot="-1783380">
              <a:off x="6217573" y="3304508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 rot="-1783380">
              <a:off x="6999509" y="2955670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 rot="-1783380">
              <a:off x="7317582" y="1812992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7" name="Google Shape;787;p15"/>
            <p:cNvSpPr/>
            <p:nvPr/>
          </p:nvSpPr>
          <p:spPr>
            <a:xfrm rot="-1783380">
              <a:off x="6181488" y="2715497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8" name="Google Shape;788;p15"/>
            <p:cNvSpPr/>
            <p:nvPr/>
          </p:nvSpPr>
          <p:spPr>
            <a:xfrm rot="-1783380">
              <a:off x="5835899" y="3253216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 rot="-1783380">
              <a:off x="5863465" y="2811185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 rot="-1783380">
              <a:off x="6297576" y="2271033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 rot="-1783380">
              <a:off x="6709382" y="2351597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2" name="Google Shape;792;p15"/>
            <p:cNvSpPr/>
            <p:nvPr/>
          </p:nvSpPr>
          <p:spPr>
            <a:xfrm rot="-1783380">
              <a:off x="6299039" y="2986084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3" name="Google Shape;793;p15"/>
            <p:cNvSpPr/>
            <p:nvPr/>
          </p:nvSpPr>
          <p:spPr>
            <a:xfrm rot="-1783380">
              <a:off x="7049383" y="2484355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4" name="Google Shape;794;p15"/>
            <p:cNvSpPr/>
            <p:nvPr/>
          </p:nvSpPr>
          <p:spPr>
            <a:xfrm rot="-1783380">
              <a:off x="6908583" y="2013037"/>
              <a:ext cx="97417" cy="96787"/>
            </a:xfrm>
            <a:prstGeom prst="ellipse">
              <a:avLst/>
            </a:prstGeom>
            <a:solidFill>
              <a:srgbClr val="6E86B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5" name="Google Shape;795;p15"/>
            <p:cNvSpPr/>
            <p:nvPr/>
          </p:nvSpPr>
          <p:spPr>
            <a:xfrm flipH="1" rot="5408112">
              <a:off x="4186821" y="2566100"/>
              <a:ext cx="2542807" cy="54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6" name="Google Shape;796;p15"/>
            <p:cNvSpPr/>
            <p:nvPr/>
          </p:nvSpPr>
          <p:spPr>
            <a:xfrm flipH="1" rot="-10792071">
              <a:off x="5420471" y="3813600"/>
              <a:ext cx="2731507" cy="54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7" name="Google Shape;797;p15"/>
            <p:cNvSpPr/>
            <p:nvPr/>
          </p:nvSpPr>
          <p:spPr>
            <a:xfrm flipH="1" rot="8107976">
              <a:off x="5202297" y="2580428"/>
              <a:ext cx="2925733" cy="44548"/>
            </a:xfrm>
            <a:prstGeom prst="roundRect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highlight>
                  <a:srgbClr val="FFFFFF"/>
                </a:highlight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798" name="Google Shape;798;p15"/>
            <p:cNvCxnSpPr/>
            <p:nvPr/>
          </p:nvCxnSpPr>
          <p:spPr>
            <a:xfrm>
              <a:off x="5463253" y="1838600"/>
              <a:ext cx="834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15"/>
            <p:cNvCxnSpPr/>
            <p:nvPr/>
          </p:nvCxnSpPr>
          <p:spPr>
            <a:xfrm>
              <a:off x="5456105" y="2341610"/>
              <a:ext cx="834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15"/>
            <p:cNvCxnSpPr/>
            <p:nvPr/>
          </p:nvCxnSpPr>
          <p:spPr>
            <a:xfrm>
              <a:off x="5463253" y="2829200"/>
              <a:ext cx="834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15"/>
            <p:cNvCxnSpPr/>
            <p:nvPr/>
          </p:nvCxnSpPr>
          <p:spPr>
            <a:xfrm>
              <a:off x="5463253" y="3301820"/>
              <a:ext cx="834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15"/>
            <p:cNvCxnSpPr/>
            <p:nvPr/>
          </p:nvCxnSpPr>
          <p:spPr>
            <a:xfrm rot="10800000">
              <a:off x="5971535" y="3745692"/>
              <a:ext cx="2100" cy="96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15"/>
            <p:cNvCxnSpPr/>
            <p:nvPr/>
          </p:nvCxnSpPr>
          <p:spPr>
            <a:xfrm rot="10800000">
              <a:off x="6449188" y="3744530"/>
              <a:ext cx="2100" cy="96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15"/>
            <p:cNvCxnSpPr/>
            <p:nvPr/>
          </p:nvCxnSpPr>
          <p:spPr>
            <a:xfrm rot="10800000">
              <a:off x="6939117" y="3745692"/>
              <a:ext cx="2100" cy="96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15"/>
            <p:cNvCxnSpPr/>
            <p:nvPr/>
          </p:nvCxnSpPr>
          <p:spPr>
            <a:xfrm rot="10800000">
              <a:off x="7419335" y="3745692"/>
              <a:ext cx="2100" cy="96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15"/>
            <p:cNvCxnSpPr/>
            <p:nvPr/>
          </p:nvCxnSpPr>
          <p:spPr>
            <a:xfrm rot="10800000">
              <a:off x="7884132" y="3745918"/>
              <a:ext cx="2100" cy="969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</a:t>
            </a:r>
            <a:r>
              <a:rPr lang="en"/>
              <a:t>Visualization</a:t>
            </a:r>
            <a:endParaRPr/>
          </a:p>
        </p:txBody>
      </p:sp>
      <p:pic>
        <p:nvPicPr>
          <p:cNvPr id="896" name="Google Shape;8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75" y="816975"/>
            <a:ext cx="7505401" cy="39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2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Gradient Descent Visualization</a:t>
            </a:r>
            <a:endParaRPr/>
          </a:p>
        </p:txBody>
      </p:sp>
      <p:pic>
        <p:nvPicPr>
          <p:cNvPr id="903" name="Google Shape;9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25" y="868800"/>
            <a:ext cx="7439752" cy="38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9" name="Google Shape;909;p2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Gradient Descent Visualization</a:t>
            </a:r>
            <a:endParaRPr/>
          </a:p>
        </p:txBody>
      </p:sp>
      <p:pic>
        <p:nvPicPr>
          <p:cNvPr id="910" name="Google Shape;9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75" y="842875"/>
            <a:ext cx="7490401" cy="39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2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Gradient Descent Visualization</a:t>
            </a:r>
            <a:endParaRPr/>
          </a:p>
        </p:txBody>
      </p:sp>
      <p:pic>
        <p:nvPicPr>
          <p:cNvPr id="917" name="Google Shape;9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855825"/>
            <a:ext cx="7590977" cy="39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" name="Google Shape;923;p2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Gradient Descent Visualization</a:t>
            </a:r>
            <a:endParaRPr/>
          </a:p>
        </p:txBody>
      </p:sp>
      <p:pic>
        <p:nvPicPr>
          <p:cNvPr id="924" name="Google Shape;9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200" y="855850"/>
            <a:ext cx="7530449" cy="39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29"/>
          <p:cNvSpPr txBox="1"/>
          <p:nvPr>
            <p:ph type="title"/>
          </p:nvPr>
        </p:nvSpPr>
        <p:spPr>
          <a:xfrm>
            <a:off x="729000" y="761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 In Gradient Descent </a:t>
            </a:r>
            <a:endParaRPr/>
          </a:p>
        </p:txBody>
      </p:sp>
      <p:sp>
        <p:nvSpPr>
          <p:cNvPr id="931" name="Google Shape;931;p29"/>
          <p:cNvSpPr/>
          <p:nvPr/>
        </p:nvSpPr>
        <p:spPr>
          <a:xfrm>
            <a:off x="5894951" y="2370926"/>
            <a:ext cx="1227198" cy="1177147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29"/>
          <p:cNvGrpSpPr/>
          <p:nvPr/>
        </p:nvGrpSpPr>
        <p:grpSpPr>
          <a:xfrm>
            <a:off x="5234649" y="3853658"/>
            <a:ext cx="1061650" cy="749832"/>
            <a:chOff x="5247525" y="3007275"/>
            <a:chExt cx="517575" cy="384825"/>
          </a:xfrm>
        </p:grpSpPr>
        <p:sp>
          <p:nvSpPr>
            <p:cNvPr id="933" name="Google Shape;933;p2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29"/>
          <p:cNvSpPr/>
          <p:nvPr/>
        </p:nvSpPr>
        <p:spPr>
          <a:xfrm>
            <a:off x="7587051" y="1854275"/>
            <a:ext cx="665875" cy="63328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9"/>
          <p:cNvSpPr/>
          <p:nvPr/>
        </p:nvSpPr>
        <p:spPr>
          <a:xfrm>
            <a:off x="7587050" y="3990425"/>
            <a:ext cx="497456" cy="47630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29"/>
          <p:cNvSpPr/>
          <p:nvPr/>
        </p:nvSpPr>
        <p:spPr>
          <a:xfrm>
            <a:off x="8084500" y="1020475"/>
            <a:ext cx="497456" cy="47630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0" y="945000"/>
            <a:ext cx="6404649" cy="3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30"/>
          <p:cNvSpPr txBox="1"/>
          <p:nvPr>
            <p:ph type="title"/>
          </p:nvPr>
        </p:nvSpPr>
        <p:spPr>
          <a:xfrm>
            <a:off x="730200" y="1049400"/>
            <a:ext cx="4206000" cy="34074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 the surface is convex and always  has only one global minimum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The described approach also called Batch Gradient descent that means to consider ALL samples at every iteration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945" name="Google Shape;945;p30"/>
          <p:cNvSpPr txBox="1"/>
          <p:nvPr>
            <p:ph type="title"/>
          </p:nvPr>
        </p:nvSpPr>
        <p:spPr>
          <a:xfrm>
            <a:off x="259500" y="228600"/>
            <a:ext cx="47544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comments</a:t>
            </a:r>
            <a:endParaRPr/>
          </a:p>
        </p:txBody>
      </p:sp>
      <p:pic>
        <p:nvPicPr>
          <p:cNvPr id="946" name="Google Shape;9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550" y="880200"/>
            <a:ext cx="3075025" cy="21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2" name="Google Shape;952;p3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>
                <a:solidFill>
                  <a:schemeClr val="lt1"/>
                </a:solidFill>
              </a:rPr>
              <a:t>eatures </a:t>
            </a:r>
            <a:r>
              <a:rPr lang="en"/>
              <a:t>Normalization </a:t>
            </a:r>
            <a:endParaRPr/>
          </a:p>
        </p:txBody>
      </p:sp>
      <p:sp>
        <p:nvSpPr>
          <p:cNvPr id="953" name="Google Shape;953;p31"/>
          <p:cNvSpPr txBox="1"/>
          <p:nvPr>
            <p:ph idx="4294967295" type="body"/>
          </p:nvPr>
        </p:nvSpPr>
        <p:spPr>
          <a:xfrm>
            <a:off x="293750" y="806900"/>
            <a:ext cx="36060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StandardScaler (* works better)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MinMaxScaler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1"/>
          <p:cNvSpPr/>
          <p:nvPr/>
        </p:nvSpPr>
        <p:spPr>
          <a:xfrm>
            <a:off x="4529300" y="806900"/>
            <a:ext cx="4317000" cy="24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from sklearn.preprocessing import StandardScaler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scaler = StandardScaler()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X_train_scaled= scaler.fit_transform(X_train)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X_test_scaled= scaler.transform(X_test)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sklearn.preprocessing import MinMaxScaler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pic>
        <p:nvPicPr>
          <p:cNvPr id="955" name="Google Shape;9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3" y="3301325"/>
            <a:ext cx="3241995" cy="1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5" y="1378252"/>
            <a:ext cx="2215225" cy="12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31"/>
          <p:cNvSpPr/>
          <p:nvPr/>
        </p:nvSpPr>
        <p:spPr>
          <a:xfrm>
            <a:off x="7921652" y="3753300"/>
            <a:ext cx="795072" cy="716384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1"/>
          <p:cNvSpPr txBox="1"/>
          <p:nvPr>
            <p:ph type="title"/>
          </p:nvPr>
        </p:nvSpPr>
        <p:spPr>
          <a:xfrm>
            <a:off x="4529450" y="3572375"/>
            <a:ext cx="35421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May even not converge without normalizing 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process converges</a:t>
            </a:r>
            <a:endParaRPr/>
          </a:p>
        </p:txBody>
      </p:sp>
      <p:sp>
        <p:nvSpPr>
          <p:cNvPr id="964" name="Google Shape;964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32"/>
          <p:cNvSpPr txBox="1"/>
          <p:nvPr>
            <p:ph idx="4294967295" type="body"/>
          </p:nvPr>
        </p:nvSpPr>
        <p:spPr>
          <a:xfrm>
            <a:off x="457600" y="3403650"/>
            <a:ext cx="78846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If 	  is sufficiently small, Cost function should decrease at every iteration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Small 	- slow convergence, large	   - may not converge.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Try  	      in [0.001, </a:t>
            </a:r>
            <a:r>
              <a:rPr lang="en" sz="1800">
                <a:solidFill>
                  <a:srgbClr val="B7B7B7"/>
                </a:solidFill>
              </a:rPr>
              <a:t>0.003</a:t>
            </a:r>
            <a:r>
              <a:rPr lang="en" sz="1800">
                <a:solidFill>
                  <a:schemeClr val="lt1"/>
                </a:solidFill>
              </a:rPr>
              <a:t>,</a:t>
            </a:r>
            <a:r>
              <a:rPr lang="en" sz="1800"/>
              <a:t> 0.01, </a:t>
            </a:r>
            <a:r>
              <a:rPr lang="en" sz="1800">
                <a:solidFill>
                  <a:srgbClr val="B7B7B7"/>
                </a:solidFill>
              </a:rPr>
              <a:t>0.03</a:t>
            </a:r>
            <a:r>
              <a:rPr lang="en" sz="1800">
                <a:solidFill>
                  <a:schemeClr val="lt1"/>
                </a:solidFill>
              </a:rPr>
              <a:t>,</a:t>
            </a:r>
            <a:r>
              <a:rPr lang="en" sz="1800"/>
              <a:t> 0.1, </a:t>
            </a:r>
            <a:r>
              <a:rPr lang="en" sz="1800">
                <a:solidFill>
                  <a:srgbClr val="B7B7B7"/>
                </a:solidFill>
              </a:rPr>
              <a:t>0.3</a:t>
            </a:r>
            <a:r>
              <a:rPr lang="en" sz="1800">
                <a:solidFill>
                  <a:schemeClr val="lt1"/>
                </a:solidFill>
              </a:rPr>
              <a:t>, </a:t>
            </a:r>
            <a:r>
              <a:rPr lang="en" sz="1800"/>
              <a:t>1.0, </a:t>
            </a:r>
            <a:r>
              <a:rPr lang="en" sz="1800">
                <a:solidFill>
                  <a:srgbClr val="B7B7B7"/>
                </a:solidFill>
              </a:rPr>
              <a:t>3</a:t>
            </a:r>
            <a:r>
              <a:rPr lang="en" sz="1800"/>
              <a:t>, 10 ...]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059" y="3807385"/>
            <a:ext cx="335975" cy="49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549" y="3807373"/>
            <a:ext cx="335975" cy="49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65" y="4218330"/>
            <a:ext cx="335975" cy="49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52" y="3449214"/>
            <a:ext cx="335956" cy="4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300" y="1021950"/>
            <a:ext cx="2372350" cy="177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9700" y="1030725"/>
            <a:ext cx="2601926" cy="196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99" y="1030725"/>
            <a:ext cx="2333547" cy="17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3"/>
          <p:cNvSpPr txBox="1"/>
          <p:nvPr>
            <p:ph idx="4294967295" type="title"/>
          </p:nvPr>
        </p:nvSpPr>
        <p:spPr>
          <a:xfrm>
            <a:off x="259500" y="228600"/>
            <a:ext cx="64905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Features </a:t>
            </a:r>
            <a:endParaRPr/>
          </a:p>
        </p:txBody>
      </p:sp>
      <p:pic>
        <p:nvPicPr>
          <p:cNvPr id="978" name="Google Shape;9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1097400"/>
            <a:ext cx="4781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6"/>
          <p:cNvSpPr txBox="1"/>
          <p:nvPr>
            <p:ph idx="4294967295" type="body"/>
          </p:nvPr>
        </p:nvSpPr>
        <p:spPr>
          <a:xfrm>
            <a:off x="500525" y="825925"/>
            <a:ext cx="5525400" cy="3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Linear regression with one </a:t>
            </a: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feature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Cost function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Gradient des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cent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Linear regression with multi features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Multi features implementation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Ridge regression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Lasso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Normal equation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Polynomial regression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This Lesson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814" name="Google Shape;814;p16"/>
          <p:cNvGrpSpPr/>
          <p:nvPr/>
        </p:nvGrpSpPr>
        <p:grpSpPr>
          <a:xfrm>
            <a:off x="6375272" y="1333508"/>
            <a:ext cx="1982709" cy="2301907"/>
            <a:chOff x="5850197" y="2393183"/>
            <a:chExt cx="1982709" cy="2301907"/>
          </a:xfrm>
        </p:grpSpPr>
        <p:pic>
          <p:nvPicPr>
            <p:cNvPr id="815" name="Google Shape;81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0150" y="2613250"/>
              <a:ext cx="1884875" cy="1884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140000" dist="28575">
                <a:srgbClr val="000000">
                  <a:alpha val="40000"/>
                </a:srgbClr>
              </a:outerShdw>
            </a:effectLst>
          </p:spPr>
        </p:pic>
        <p:grpSp>
          <p:nvGrpSpPr>
            <p:cNvPr id="816" name="Google Shape;816;p16"/>
            <p:cNvGrpSpPr/>
            <p:nvPr/>
          </p:nvGrpSpPr>
          <p:grpSpPr>
            <a:xfrm>
              <a:off x="5850197" y="2393183"/>
              <a:ext cx="1982709" cy="2301907"/>
              <a:chOff x="2112475" y="238125"/>
              <a:chExt cx="3395050" cy="5238750"/>
            </a:xfrm>
          </p:grpSpPr>
          <p:sp>
            <p:nvSpPr>
              <p:cNvPr id="817" name="Google Shape;817;p16"/>
              <p:cNvSpPr/>
              <p:nvPr/>
            </p:nvSpPr>
            <p:spPr>
              <a:xfrm>
                <a:off x="2112475" y="238125"/>
                <a:ext cx="3395050" cy="5238750"/>
              </a:xfrm>
              <a:custGeom>
                <a:rect b="b" l="l" r="r" t="t"/>
                <a:pathLst>
                  <a:path extrusionOk="0" h="209550" w="135802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solidFill>
                <a:srgbClr val="6E86B6"/>
              </a:solidFill>
              <a:ln>
                <a:noFill/>
              </a:ln>
              <a:effectLst>
                <a:outerShdw blurRad="57150" rotWithShape="0" algn="bl" dir="1140000" dist="28575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rect b="b" l="l" r="r" t="t"/>
                <a:pathLst>
                  <a:path extrusionOk="0" h="7196" w="11167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  <a:effectLst>
                <a:outerShdw blurRad="57150" rotWithShape="0" algn="bl" dir="1140000" dist="28575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rect b="b" l="l" r="r" t="t"/>
                <a:pathLst>
                  <a:path extrusionOk="0" h="2174" w="2175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  <a:effectLst>
                <a:outerShdw blurRad="57150" rotWithShape="0" algn="bl" dir="1140000" dist="28575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  <a:effectLst>
                <a:outerShdw blurRad="57150" rotWithShape="0" algn="bl" dir="1140000" dist="28575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Features Notation</a:t>
            </a:r>
            <a:endParaRPr/>
          </a:p>
        </p:txBody>
      </p:sp>
      <p:sp>
        <p:nvSpPr>
          <p:cNvPr id="984" name="Google Shape;984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5" name="Google Shape;9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75" y="884075"/>
            <a:ext cx="4246100" cy="21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5" y="3425322"/>
            <a:ext cx="2069600" cy="13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4"/>
          <p:cNvSpPr txBox="1"/>
          <p:nvPr>
            <p:ph idx="4294967295" type="ctrTitle"/>
          </p:nvPr>
        </p:nvSpPr>
        <p:spPr>
          <a:xfrm>
            <a:off x="6059275" y="1070200"/>
            <a:ext cx="27297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m samples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n features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88" name="Google Shape;9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275" y="3802050"/>
            <a:ext cx="2262051" cy="9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5"/>
          <p:cNvSpPr txBox="1"/>
          <p:nvPr>
            <p:ph idx="4294967295" type="title"/>
          </p:nvPr>
        </p:nvSpPr>
        <p:spPr>
          <a:xfrm>
            <a:off x="729000" y="25887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Features Hypothesis and Cost Function</a:t>
            </a:r>
            <a:endParaRPr/>
          </a:p>
        </p:txBody>
      </p:sp>
      <p:sp>
        <p:nvSpPr>
          <p:cNvPr id="994" name="Google Shape;994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5" name="Google Shape;9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1204125"/>
            <a:ext cx="252005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5" y="1750675"/>
            <a:ext cx="5493124" cy="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675" y="2402675"/>
            <a:ext cx="7749874" cy="22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450" y="1116325"/>
            <a:ext cx="2154049" cy="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for </a:t>
            </a:r>
            <a:r>
              <a:rPr lang="en"/>
              <a:t>M</a:t>
            </a:r>
            <a:r>
              <a:rPr lang="en"/>
              <a:t>ultiple Features </a:t>
            </a:r>
            <a:endParaRPr/>
          </a:p>
        </p:txBody>
      </p:sp>
      <p:sp>
        <p:nvSpPr>
          <p:cNvPr id="1004" name="Google Shape;1004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36"/>
          <p:cNvSpPr/>
          <p:nvPr/>
        </p:nvSpPr>
        <p:spPr>
          <a:xfrm>
            <a:off x="7783002" y="2521363"/>
            <a:ext cx="795072" cy="716384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6"/>
          <p:cNvSpPr txBox="1"/>
          <p:nvPr>
            <p:ph type="title"/>
          </p:nvPr>
        </p:nvSpPr>
        <p:spPr>
          <a:xfrm>
            <a:off x="5495300" y="2632983"/>
            <a:ext cx="26385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Simultaneously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07" name="Google Shape;1007;p36"/>
          <p:cNvSpPr/>
          <p:nvPr/>
        </p:nvSpPr>
        <p:spPr>
          <a:xfrm>
            <a:off x="4914025" y="1047900"/>
            <a:ext cx="479400" cy="3718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900" y="3629525"/>
            <a:ext cx="2279226" cy="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848478"/>
            <a:ext cx="4650701" cy="383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Implementation</a:t>
            </a:r>
            <a:endParaRPr/>
          </a:p>
        </p:txBody>
      </p:sp>
      <p:sp>
        <p:nvSpPr>
          <p:cNvPr id="1015" name="Google Shape;1015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274"/>
            <a:ext cx="88296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13" y="2954774"/>
            <a:ext cx="8660563" cy="19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 implementation</a:t>
            </a:r>
            <a:endParaRPr/>
          </a:p>
        </p:txBody>
      </p:sp>
      <p:sp>
        <p:nvSpPr>
          <p:cNvPr id="1023" name="Google Shape;1023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4" name="Google Shape;10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25" y="2749624"/>
            <a:ext cx="82391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00" y="836024"/>
            <a:ext cx="7181469" cy="17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375" y="3765650"/>
            <a:ext cx="2188192" cy="9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Derivative Expression </a:t>
            </a:r>
            <a:endParaRPr/>
          </a:p>
        </p:txBody>
      </p:sp>
      <p:sp>
        <p:nvSpPr>
          <p:cNvPr id="1032" name="Google Shape;1032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79575"/>
            <a:ext cx="7120410" cy="138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43" y="2263813"/>
            <a:ext cx="6852156" cy="268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Derivatives  Implementation</a:t>
            </a:r>
            <a:endParaRPr/>
          </a:p>
        </p:txBody>
      </p:sp>
      <p:sp>
        <p:nvSpPr>
          <p:cNvPr id="1040" name="Google Shape;1040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1" name="Google Shape;10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8799"/>
            <a:ext cx="8839199" cy="206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2538954"/>
            <a:ext cx="7639051" cy="190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800" y="3939550"/>
            <a:ext cx="2181774" cy="9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1"/>
          <p:cNvSpPr txBox="1"/>
          <p:nvPr>
            <p:ph type="ctrTitle"/>
          </p:nvPr>
        </p:nvSpPr>
        <p:spPr>
          <a:xfrm>
            <a:off x="488675" y="1075200"/>
            <a:ext cx="5274000" cy="25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tillium Web Light"/>
              <a:buChar char="●"/>
            </a:pPr>
            <a:r>
              <a:rPr lang="en" sz="3600">
                <a:latin typeface="Titillium Web Light"/>
                <a:ea typeface="Titillium Web Light"/>
                <a:cs typeface="Titillium Web Light"/>
                <a:sym typeface="Titillium Web Light"/>
              </a:rPr>
              <a:t>Ridge regression</a:t>
            </a:r>
            <a:endParaRPr sz="36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tillium Web Light"/>
              <a:buChar char="●"/>
            </a:pPr>
            <a:r>
              <a:rPr lang="en" sz="3600">
                <a:latin typeface="Titillium Web Light"/>
                <a:ea typeface="Titillium Web Light"/>
                <a:cs typeface="Titillium Web Light"/>
                <a:sym typeface="Titillium Web Light"/>
              </a:rPr>
              <a:t>Normal equation</a:t>
            </a:r>
            <a:endParaRPr sz="36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itillium Web Light"/>
              <a:buChar char="●"/>
            </a:pPr>
            <a:r>
              <a:rPr lang="en" sz="3600">
                <a:latin typeface="Titillium Web Light"/>
                <a:ea typeface="Titillium Web Light"/>
                <a:cs typeface="Titillium Web Light"/>
                <a:sym typeface="Titillium Web Light"/>
              </a:rPr>
              <a:t>Polynomial </a:t>
            </a:r>
            <a:r>
              <a:rPr lang="en" sz="3600">
                <a:latin typeface="Titillium Web Light"/>
                <a:ea typeface="Titillium Web Light"/>
                <a:cs typeface="Titillium Web Light"/>
                <a:sym typeface="Titillium Web Light"/>
              </a:rPr>
              <a:t>regression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49" name="Google Shape;1049;p41"/>
          <p:cNvSpPr txBox="1"/>
          <p:nvPr>
            <p:ph idx="4294967295" type="title"/>
          </p:nvPr>
        </p:nvSpPr>
        <p:spPr>
          <a:xfrm>
            <a:off x="564875" y="28502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linear models </a:t>
            </a:r>
            <a:r>
              <a:rPr lang="en"/>
              <a:t>for</a:t>
            </a:r>
            <a:r>
              <a:rPr lang="en"/>
              <a:t> regression </a:t>
            </a:r>
            <a:endParaRPr/>
          </a:p>
        </p:txBody>
      </p:sp>
      <p:grpSp>
        <p:nvGrpSpPr>
          <p:cNvPr id="1050" name="Google Shape;1050;p41"/>
          <p:cNvGrpSpPr/>
          <p:nvPr/>
        </p:nvGrpSpPr>
        <p:grpSpPr>
          <a:xfrm>
            <a:off x="6000639" y="1375768"/>
            <a:ext cx="2785352" cy="2176911"/>
            <a:chOff x="5539150" y="1147225"/>
            <a:chExt cx="2332595" cy="1796132"/>
          </a:xfrm>
        </p:grpSpPr>
        <p:sp>
          <p:nvSpPr>
            <p:cNvPr id="1051" name="Google Shape;1051;p41"/>
            <p:cNvSpPr/>
            <p:nvPr/>
          </p:nvSpPr>
          <p:spPr>
            <a:xfrm>
              <a:off x="5539150" y="1147225"/>
              <a:ext cx="2332595" cy="1796132"/>
            </a:xfrm>
            <a:custGeom>
              <a:rect b="b" l="l" r="r" t="t"/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6E8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2" name="Google Shape;105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7338" y="1244825"/>
              <a:ext cx="2159775" cy="134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8" name="Google Shape;10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425" y="1475675"/>
            <a:ext cx="2933925" cy="29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75" y="1475675"/>
            <a:ext cx="2933925" cy="29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42"/>
          <p:cNvSpPr txBox="1"/>
          <p:nvPr>
            <p:ph type="title"/>
          </p:nvPr>
        </p:nvSpPr>
        <p:spPr>
          <a:xfrm>
            <a:off x="532375" y="22975"/>
            <a:ext cx="74367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in regression </a:t>
            </a:r>
            <a:endParaRPr/>
          </a:p>
        </p:txBody>
      </p:sp>
      <p:sp>
        <p:nvSpPr>
          <p:cNvPr id="1061" name="Google Shape;1061;p42"/>
          <p:cNvSpPr txBox="1"/>
          <p:nvPr>
            <p:ph type="title"/>
          </p:nvPr>
        </p:nvSpPr>
        <p:spPr>
          <a:xfrm>
            <a:off x="1402975" y="813825"/>
            <a:ext cx="14307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Optimum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62" name="Google Shape;1062;p42"/>
          <p:cNvSpPr txBox="1"/>
          <p:nvPr>
            <p:ph type="title"/>
          </p:nvPr>
        </p:nvSpPr>
        <p:spPr>
          <a:xfrm>
            <a:off x="5585000" y="772875"/>
            <a:ext cx="22449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Overfitting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43"/>
          <p:cNvSpPr txBox="1"/>
          <p:nvPr>
            <p:ph type="title"/>
          </p:nvPr>
        </p:nvSpPr>
        <p:spPr>
          <a:xfrm>
            <a:off x="5264150" y="535925"/>
            <a:ext cx="3556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in logistic regression</a:t>
            </a:r>
            <a:endParaRPr/>
          </a:p>
        </p:txBody>
      </p:sp>
      <p:pic>
        <p:nvPicPr>
          <p:cNvPr id="1069" name="Google Shape;10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0" y="535925"/>
            <a:ext cx="3737976" cy="373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650" y="2170425"/>
            <a:ext cx="2800223" cy="21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1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with one variable </a:t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 flipH="1">
            <a:off x="3610825" y="1013150"/>
            <a:ext cx="3318300" cy="158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from sklearn.datasets import load_boston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X, y = load_boston(return_X_y=True)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df = pd.DataFrame (X, columns= ['CRIM', 'ZN', 'INDUS', 'CHAS', 'NOX', 'RM', 'AGE', 'DIS', 'RAD', 'TAX', 'PTRATIO', 'B', 'LSTAT'])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# Use RM - average number of rooms per dwelling</a:t>
            </a:r>
            <a:endParaRPr sz="1100"/>
          </a:p>
        </p:txBody>
      </p:sp>
      <p:pic>
        <p:nvPicPr>
          <p:cNvPr id="828" name="Google Shape;8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5" y="2981194"/>
            <a:ext cx="2486184" cy="17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50" y="2986250"/>
            <a:ext cx="2486175" cy="18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375" y="2986250"/>
            <a:ext cx="2499511" cy="18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0050" y="1085000"/>
            <a:ext cx="1096525" cy="10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25" y="868800"/>
            <a:ext cx="2499500" cy="183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44"/>
          <p:cNvSpPr txBox="1"/>
          <p:nvPr>
            <p:ph type="title"/>
          </p:nvPr>
        </p:nvSpPr>
        <p:spPr>
          <a:xfrm>
            <a:off x="502150" y="10642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Ridge</a:t>
            </a:r>
            <a:endParaRPr/>
          </a:p>
        </p:txBody>
      </p:sp>
      <p:pic>
        <p:nvPicPr>
          <p:cNvPr id="1077" name="Google Shape;10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5" y="1086750"/>
            <a:ext cx="7685999" cy="2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44"/>
          <p:cNvSpPr/>
          <p:nvPr/>
        </p:nvSpPr>
        <p:spPr>
          <a:xfrm>
            <a:off x="317675" y="2709075"/>
            <a:ext cx="3052500" cy="139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45"/>
          <p:cNvSpPr txBox="1"/>
          <p:nvPr>
            <p:ph type="title"/>
          </p:nvPr>
        </p:nvSpPr>
        <p:spPr>
          <a:xfrm>
            <a:off x="502150" y="10642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Lasso</a:t>
            </a:r>
            <a:endParaRPr/>
          </a:p>
        </p:txBody>
      </p:sp>
      <p:sp>
        <p:nvSpPr>
          <p:cNvPr id="1085" name="Google Shape;1085;p45"/>
          <p:cNvSpPr txBox="1"/>
          <p:nvPr>
            <p:ph idx="4294967295" type="body"/>
          </p:nvPr>
        </p:nvSpPr>
        <p:spPr>
          <a:xfrm>
            <a:off x="2775300" y="2718450"/>
            <a:ext cx="62106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Lasso forces weights of </a:t>
            </a: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irrelevant features to approach to zero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w= [ 0.00000000e+00 -0.00000000e+00  0.00000000e+00 -0.00000000e+00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 0.00000000e+00  0.00000000e+00  0.00000000e+00 -0.00000000e+00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 0.00000000e+00  0.00000000e+00 -0.00000000e+00  2.61900239e-03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 -0.00000000e+00  3.33117186e-03  0.00000000e+00  0.00000000e+00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 Light"/>
                <a:ea typeface="Titillium Web Light"/>
                <a:cs typeface="Titillium Web Light"/>
                <a:sym typeface="Titillium Web Light"/>
              </a:rPr>
              <a:t>...</a:t>
            </a:r>
            <a:endParaRPr sz="1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086" name="Google Shape;10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" y="1101425"/>
            <a:ext cx="6403974" cy="2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45"/>
          <p:cNvSpPr/>
          <p:nvPr/>
        </p:nvSpPr>
        <p:spPr>
          <a:xfrm>
            <a:off x="238250" y="2485325"/>
            <a:ext cx="2452800" cy="119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6"/>
          <p:cNvSpPr txBox="1"/>
          <p:nvPr>
            <p:ph type="title"/>
          </p:nvPr>
        </p:nvSpPr>
        <p:spPr>
          <a:xfrm>
            <a:off x="5595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Equation (Analytic Solution ) </a:t>
            </a:r>
            <a:endParaRPr/>
          </a:p>
        </p:txBody>
      </p:sp>
      <p:sp>
        <p:nvSpPr>
          <p:cNvPr id="1093" name="Google Shape;1093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4" name="Google Shape;10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1618100"/>
            <a:ext cx="3027850" cy="23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550" y="1498475"/>
            <a:ext cx="3689000" cy="18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46"/>
          <p:cNvSpPr txBox="1"/>
          <p:nvPr>
            <p:ph idx="4294967295" type="body"/>
          </p:nvPr>
        </p:nvSpPr>
        <p:spPr>
          <a:xfrm>
            <a:off x="559500" y="850300"/>
            <a:ext cx="45726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function of one argument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097" name="Google Shape;10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174" y="3507499"/>
            <a:ext cx="2960324" cy="1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7"/>
          <p:cNvSpPr txBox="1"/>
          <p:nvPr>
            <p:ph type="title"/>
          </p:nvPr>
        </p:nvSpPr>
        <p:spPr>
          <a:xfrm>
            <a:off x="4964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Equation For Linear Regression </a:t>
            </a:r>
            <a:endParaRPr/>
          </a:p>
        </p:txBody>
      </p:sp>
      <p:sp>
        <p:nvSpPr>
          <p:cNvPr id="1103" name="Google Shape;1103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4" name="Google Shape;11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5" y="1356475"/>
            <a:ext cx="4504070" cy="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47"/>
          <p:cNvSpPr txBox="1"/>
          <p:nvPr>
            <p:ph idx="4294967295" type="body"/>
          </p:nvPr>
        </p:nvSpPr>
        <p:spPr>
          <a:xfrm>
            <a:off x="423375" y="797950"/>
            <a:ext cx="4572600" cy="6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cost function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106" name="Google Shape;11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475" y="1356475"/>
            <a:ext cx="4277350" cy="20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19" y="3751100"/>
            <a:ext cx="5119109" cy="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425" y="3606175"/>
            <a:ext cx="2575399" cy="10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8"/>
          <p:cNvSpPr txBox="1"/>
          <p:nvPr>
            <p:ph type="ctrTitle"/>
          </p:nvPr>
        </p:nvSpPr>
        <p:spPr>
          <a:xfrm>
            <a:off x="448275" y="251246"/>
            <a:ext cx="777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Polynomial Regression</a:t>
            </a:r>
            <a:endParaRPr sz="3000"/>
          </a:p>
        </p:txBody>
      </p:sp>
      <p:sp>
        <p:nvSpPr>
          <p:cNvPr id="1114" name="Google Shape;1114;p48"/>
          <p:cNvSpPr txBox="1"/>
          <p:nvPr/>
        </p:nvSpPr>
        <p:spPr>
          <a:xfrm>
            <a:off x="3100925" y="905550"/>
            <a:ext cx="5679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Degree= 2</a:t>
            </a:r>
            <a:endParaRPr/>
          </a:p>
        </p:txBody>
      </p:sp>
      <p:pic>
        <p:nvPicPr>
          <p:cNvPr id="1115" name="Google Shape;11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25" y="1041625"/>
            <a:ext cx="6705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814" y="3251425"/>
            <a:ext cx="2833437" cy="11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49"/>
          <p:cNvSpPr txBox="1"/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Home Task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23" name="Google Shape;1123;p49"/>
          <p:cNvSpPr txBox="1"/>
          <p:nvPr>
            <p:ph type="title"/>
          </p:nvPr>
        </p:nvSpPr>
        <p:spPr>
          <a:xfrm>
            <a:off x="509500" y="817300"/>
            <a:ext cx="7965000" cy="4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AutoNum type="arabicParenR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Follow guide in Jupyter Notebook  “lesson_6_lin_reg_home_task” 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Fill in proper code to patterns: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# YOUR_CODE. instriction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# START_CODE 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code 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# END_CODE 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  “Check” cell’s code to check your results e.g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AutoNum type="arabicParenR"/>
            </a:pP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</a:t>
            </a:r>
            <a:r>
              <a:rPr b="1"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diabetes dataset (sklearn.datasets.load_diabetes)</a:t>
            </a:r>
            <a:endParaRPr b="1"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Apply Ridge, Lasso, Polynomial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 Light"/>
              <a:buChar char="●"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Implement Normal Equation (optionally)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75" y="2937025"/>
            <a:ext cx="2879100" cy="7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000" y="1341575"/>
            <a:ext cx="2758950" cy="1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50"/>
          <p:cNvSpPr txBox="1"/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Learn more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32" name="Google Shape;1132;p50"/>
          <p:cNvSpPr/>
          <p:nvPr/>
        </p:nvSpPr>
        <p:spPr>
          <a:xfrm>
            <a:off x="508900" y="826825"/>
            <a:ext cx="4729800" cy="37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(free of charge)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https://www.coursera.org/learn/machine-learning/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Applied Machine Learning in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https://www.coursera.org/learn/python-machine-learning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Introduction to Linear Regression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https://www.youtube.com/watch?v=zPG4NjIkCjc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calculate linear regression using least square method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https://www.youtube.com/watch?v=JvS2triCgOY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sklearn.datasets.load_diabetes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https://scikit-learn.org/stable/modules/generated/sklearn.datasets.load_diabetes.html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3" name="Google Shape;113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299" y="2722274"/>
            <a:ext cx="2960324" cy="1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1"/>
          <p:cNvSpPr txBox="1"/>
          <p:nvPr>
            <p:ph type="ctrTitle"/>
          </p:nvPr>
        </p:nvSpPr>
        <p:spPr>
          <a:xfrm>
            <a:off x="472300" y="1561625"/>
            <a:ext cx="38121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SVM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139" name="Google Shape;1139;p51"/>
          <p:cNvSpPr txBox="1"/>
          <p:nvPr>
            <p:ph idx="4294967295" type="title"/>
          </p:nvPr>
        </p:nvSpPr>
        <p:spPr>
          <a:xfrm>
            <a:off x="564875" y="28502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Lesson </a:t>
            </a:r>
            <a:endParaRPr/>
          </a:p>
        </p:txBody>
      </p:sp>
      <p:pic>
        <p:nvPicPr>
          <p:cNvPr id="1140" name="Google Shape;11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50" y="1639800"/>
            <a:ext cx="3812125" cy="16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52"/>
          <p:cNvSpPr txBox="1"/>
          <p:nvPr>
            <p:ph type="title"/>
          </p:nvPr>
        </p:nvSpPr>
        <p:spPr>
          <a:xfrm>
            <a:off x="5535450" y="1044950"/>
            <a:ext cx="3293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147" name="Google Shape;1147;p52"/>
          <p:cNvSpPr txBox="1"/>
          <p:nvPr>
            <p:ph idx="1" type="body"/>
          </p:nvPr>
        </p:nvSpPr>
        <p:spPr>
          <a:xfrm>
            <a:off x="5779025" y="2177275"/>
            <a:ext cx="25857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25" y="833950"/>
            <a:ext cx="3551375" cy="26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18"/>
          <p:cNvSpPr txBox="1"/>
          <p:nvPr/>
        </p:nvSpPr>
        <p:spPr>
          <a:xfrm>
            <a:off x="221875" y="38300"/>
            <a:ext cx="61620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Supervised Machine Learning Flow</a:t>
            </a:r>
            <a:endParaRPr sz="30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39" name="Google Shape;8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0" y="1665475"/>
            <a:ext cx="6476150" cy="30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725" y="2907450"/>
            <a:ext cx="1087850" cy="16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</a:t>
            </a:r>
            <a:endParaRPr/>
          </a:p>
        </p:txBody>
      </p:sp>
      <p:pic>
        <p:nvPicPr>
          <p:cNvPr id="847" name="Google Shape;8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75" y="1019150"/>
            <a:ext cx="3856699" cy="26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9"/>
          <p:cNvSpPr txBox="1"/>
          <p:nvPr>
            <p:ph type="title"/>
          </p:nvPr>
        </p:nvSpPr>
        <p:spPr>
          <a:xfrm>
            <a:off x="502950" y="1001475"/>
            <a:ext cx="5003400" cy="39948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Hypothesis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Error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Cost function (squared error function):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Task: Choose b,w that minimize the cost function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 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49" name="Google Shape;8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225" y="1019151"/>
            <a:ext cx="23145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00" y="1807926"/>
            <a:ext cx="3992701" cy="55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725" y="2959701"/>
            <a:ext cx="3563271" cy="10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Minimizing Cost Function by parameter b</a:t>
            </a:r>
            <a:endParaRPr/>
          </a:p>
        </p:txBody>
      </p:sp>
      <p:pic>
        <p:nvPicPr>
          <p:cNvPr id="858" name="Google Shape;8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821174"/>
            <a:ext cx="73152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Minimizing Cost Function by parameter w</a:t>
            </a:r>
            <a:endParaRPr/>
          </a:p>
        </p:txBody>
      </p:sp>
      <p:pic>
        <p:nvPicPr>
          <p:cNvPr id="865" name="Google Shape;8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811649"/>
            <a:ext cx="73628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2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Minimizing Cost Function by both parameters</a:t>
            </a:r>
            <a:endParaRPr/>
          </a:p>
        </p:txBody>
      </p:sp>
      <p:pic>
        <p:nvPicPr>
          <p:cNvPr id="872" name="Google Shape;8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100" y="840225"/>
            <a:ext cx="5344024" cy="382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23"/>
          <p:cNvSpPr txBox="1"/>
          <p:nvPr>
            <p:ph type="title"/>
          </p:nvPr>
        </p:nvSpPr>
        <p:spPr>
          <a:xfrm>
            <a:off x="729000" y="761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879" name="Google Shape;879;p23"/>
          <p:cNvSpPr txBox="1"/>
          <p:nvPr>
            <p:ph type="title"/>
          </p:nvPr>
        </p:nvSpPr>
        <p:spPr>
          <a:xfrm>
            <a:off x="502050" y="1360275"/>
            <a:ext cx="8450700" cy="8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Since gradient shows the direction of the fastest increase of the function, it is used for iterative updating parameters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80" name="Google Shape;880;p23"/>
          <p:cNvSpPr/>
          <p:nvPr/>
        </p:nvSpPr>
        <p:spPr>
          <a:xfrm>
            <a:off x="4209300" y="2987913"/>
            <a:ext cx="725400" cy="479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3"/>
          <p:cNvSpPr txBox="1"/>
          <p:nvPr/>
        </p:nvSpPr>
        <p:spPr>
          <a:xfrm>
            <a:off x="1383025" y="4213838"/>
            <a:ext cx="31905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learning rate</a:t>
            </a:r>
            <a:endParaRPr/>
          </a:p>
        </p:txBody>
      </p:sp>
      <p:pic>
        <p:nvPicPr>
          <p:cNvPr id="882" name="Google Shape;8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00" y="4202375"/>
            <a:ext cx="485303" cy="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23"/>
          <p:cNvSpPr txBox="1"/>
          <p:nvPr>
            <p:ph type="title"/>
          </p:nvPr>
        </p:nvSpPr>
        <p:spPr>
          <a:xfrm>
            <a:off x="502050" y="772875"/>
            <a:ext cx="4602600" cy="5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Start from some initial values e.g.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84" name="Google Shape;8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125" y="893549"/>
            <a:ext cx="21145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38" y="2306099"/>
            <a:ext cx="3279514" cy="19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500" y="2306100"/>
            <a:ext cx="2654375" cy="25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3"/>
          <p:cNvSpPr/>
          <p:nvPr/>
        </p:nvSpPr>
        <p:spPr>
          <a:xfrm>
            <a:off x="8005901" y="4286926"/>
            <a:ext cx="485293" cy="479403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3"/>
          <p:cNvSpPr/>
          <p:nvPr/>
        </p:nvSpPr>
        <p:spPr>
          <a:xfrm>
            <a:off x="8158301" y="3753526"/>
            <a:ext cx="485293" cy="479403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3"/>
          <p:cNvSpPr/>
          <p:nvPr/>
        </p:nvSpPr>
        <p:spPr>
          <a:xfrm>
            <a:off x="7472501" y="4134526"/>
            <a:ext cx="485293" cy="479403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